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96" r:id="rId2"/>
    <p:sldId id="257" r:id="rId3"/>
    <p:sldId id="297" r:id="rId4"/>
    <p:sldId id="299" r:id="rId5"/>
    <p:sldId id="298" r:id="rId6"/>
    <p:sldId id="300" r:id="rId7"/>
    <p:sldId id="301" r:id="rId8"/>
    <p:sldId id="302" r:id="rId9"/>
    <p:sldId id="258" r:id="rId10"/>
    <p:sldId id="259" r:id="rId11"/>
    <p:sldId id="260" r:id="rId12"/>
    <p:sldId id="261" r:id="rId13"/>
    <p:sldId id="262" r:id="rId14"/>
    <p:sldId id="263" r:id="rId15"/>
    <p:sldId id="290" r:id="rId16"/>
    <p:sldId id="293" r:id="rId17"/>
    <p:sldId id="289" r:id="rId18"/>
    <p:sldId id="291" r:id="rId19"/>
    <p:sldId id="294" r:id="rId20"/>
    <p:sldId id="295" r:id="rId21"/>
    <p:sldId id="274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1pPr>
    <a:lvl2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2pPr>
    <a:lvl3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3pPr>
    <a:lvl4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4pPr>
    <a:lvl5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5pPr>
    <a:lvl6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6pPr>
    <a:lvl7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7pPr>
    <a:lvl8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8pPr>
    <a:lvl9pPr marL="0" marR="0" indent="0" algn="ctr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182B48"/>
        </a:solidFill>
        <a:effectLst/>
        <a:uFillTx/>
        <a:latin typeface="Teko Bold"/>
        <a:ea typeface="Teko Bold"/>
        <a:cs typeface="Teko Bold"/>
        <a:sym typeface="Teko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AD1DE"/>
          </a:solidFill>
        </a:fill>
      </a:tcStyle>
    </a:wholeTbl>
    <a:band2H>
      <a:tcTxStyle/>
      <a:tcStyle>
        <a:tcBdr/>
        <a:fill>
          <a:solidFill>
            <a:srgbClr val="E6EAEF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E5E4E1"/>
          </a:solidFill>
        </a:fill>
      </a:tcStyle>
    </a:wholeTbl>
    <a:band2H>
      <a:tcTxStyle/>
      <a:tcStyle>
        <a:tcBdr/>
        <a:fill>
          <a:solidFill>
            <a:srgbClr val="F2F2F1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E5E4E1"/>
          </a:solidFill>
        </a:fill>
      </a:tcStyle>
    </a:wholeTbl>
    <a:band2H>
      <a:tcTxStyle/>
      <a:tcStyle>
        <a:tcBdr/>
        <a:fill>
          <a:solidFill>
            <a:srgbClr val="F2F2F1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/>
      <a:tcStyle>
        <a:tcBdr/>
        <a:fill>
          <a:solidFill>
            <a:srgbClr val="FEFFFF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82B48"/>
              </a:solidFill>
              <a:prstDash val="solid"/>
              <a:round/>
            </a:ln>
          </a:top>
          <a:bottom>
            <a:ln w="254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F"/>
          </a:solidFill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82B48"/>
              </a:solidFill>
              <a:prstDash val="solid"/>
              <a:round/>
            </a:ln>
          </a:top>
          <a:bottom>
            <a:ln w="254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BCBCE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182B48"/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182B48"/>
          </a:solidFill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182B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182B48"/>
              </a:solidFill>
              <a:prstDash val="solid"/>
              <a:round/>
            </a:ln>
          </a:left>
          <a:right>
            <a:ln w="12700" cap="flat">
              <a:solidFill>
                <a:srgbClr val="182B48"/>
              </a:solidFill>
              <a:prstDash val="solid"/>
              <a:round/>
            </a:ln>
          </a:right>
          <a:top>
            <a:ln w="12700" cap="flat">
              <a:solidFill>
                <a:srgbClr val="182B48"/>
              </a:solidFill>
              <a:prstDash val="solid"/>
              <a:round/>
            </a:ln>
          </a:top>
          <a:bottom>
            <a:ln w="127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solidFill>
                <a:srgbClr val="182B48"/>
              </a:solidFill>
              <a:prstDash val="solid"/>
              <a:round/>
            </a:ln>
          </a:insideH>
          <a:insideV>
            <a:ln w="12700" cap="flat">
              <a:solidFill>
                <a:srgbClr val="182B48"/>
              </a:solidFill>
              <a:prstDash val="solid"/>
              <a:round/>
            </a:ln>
          </a:insideV>
        </a:tcBdr>
        <a:fill>
          <a:solidFill>
            <a:srgbClr val="182B4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182B48"/>
              </a:solidFill>
              <a:prstDash val="solid"/>
              <a:round/>
            </a:ln>
          </a:left>
          <a:right>
            <a:ln w="12700" cap="flat">
              <a:solidFill>
                <a:srgbClr val="182B48"/>
              </a:solidFill>
              <a:prstDash val="solid"/>
              <a:round/>
            </a:ln>
          </a:right>
          <a:top>
            <a:ln w="12700" cap="flat">
              <a:solidFill>
                <a:srgbClr val="182B48"/>
              </a:solidFill>
              <a:prstDash val="solid"/>
              <a:round/>
            </a:ln>
          </a:top>
          <a:bottom>
            <a:ln w="127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solidFill>
                <a:srgbClr val="182B48"/>
              </a:solidFill>
              <a:prstDash val="solid"/>
              <a:round/>
            </a:ln>
          </a:insideH>
          <a:insideV>
            <a:ln w="12700" cap="flat">
              <a:solidFill>
                <a:srgbClr val="182B48"/>
              </a:solidFill>
              <a:prstDash val="solid"/>
              <a:round/>
            </a:ln>
          </a:insideV>
        </a:tcBdr>
        <a:fill>
          <a:solidFill>
            <a:srgbClr val="182B48">
              <a:alpha val="20000"/>
            </a:srgbClr>
          </a:solidFill>
        </a:fill>
      </a:tcStyle>
    </a:firstCol>
    <a:lastRow>
      <a:tcTxStyle b="on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182B48"/>
              </a:solidFill>
              <a:prstDash val="solid"/>
              <a:round/>
            </a:ln>
          </a:left>
          <a:right>
            <a:ln w="12700" cap="flat">
              <a:solidFill>
                <a:srgbClr val="182B48"/>
              </a:solidFill>
              <a:prstDash val="solid"/>
              <a:round/>
            </a:ln>
          </a:right>
          <a:top>
            <a:ln w="50800" cap="flat">
              <a:solidFill>
                <a:srgbClr val="182B48"/>
              </a:solidFill>
              <a:prstDash val="solid"/>
              <a:round/>
            </a:ln>
          </a:top>
          <a:bottom>
            <a:ln w="127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solidFill>
                <a:srgbClr val="182B48"/>
              </a:solidFill>
              <a:prstDash val="solid"/>
              <a:round/>
            </a:ln>
          </a:insideH>
          <a:insideV>
            <a:ln w="12700" cap="flat">
              <a:solidFill>
                <a:srgbClr val="182B4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eko Bold"/>
          <a:ea typeface="Teko Bold"/>
          <a:cs typeface="Teko Bold"/>
        </a:font>
        <a:srgbClr val="182B48"/>
      </a:tcTxStyle>
      <a:tcStyle>
        <a:tcBdr>
          <a:left>
            <a:ln w="12700" cap="flat">
              <a:solidFill>
                <a:srgbClr val="182B48"/>
              </a:solidFill>
              <a:prstDash val="solid"/>
              <a:round/>
            </a:ln>
          </a:left>
          <a:right>
            <a:ln w="12700" cap="flat">
              <a:solidFill>
                <a:srgbClr val="182B48"/>
              </a:solidFill>
              <a:prstDash val="solid"/>
              <a:round/>
            </a:ln>
          </a:right>
          <a:top>
            <a:ln w="12700" cap="flat">
              <a:solidFill>
                <a:srgbClr val="182B48"/>
              </a:solidFill>
              <a:prstDash val="solid"/>
              <a:round/>
            </a:ln>
          </a:top>
          <a:bottom>
            <a:ln w="25400" cap="flat">
              <a:solidFill>
                <a:srgbClr val="182B48"/>
              </a:solidFill>
              <a:prstDash val="solid"/>
              <a:round/>
            </a:ln>
          </a:bottom>
          <a:insideH>
            <a:ln w="12700" cap="flat">
              <a:solidFill>
                <a:srgbClr val="182B48"/>
              </a:solidFill>
              <a:prstDash val="solid"/>
              <a:round/>
            </a:ln>
          </a:insideH>
          <a:insideV>
            <a:ln w="12700" cap="flat">
              <a:solidFill>
                <a:srgbClr val="182B4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72"/>
  </p:normalViewPr>
  <p:slideViewPr>
    <p:cSldViewPr snapToGrid="0">
      <p:cViewPr varScale="1">
        <p:scale>
          <a:sx n="108" d="100"/>
          <a:sy n="10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17:01.6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 24575,'50'-1'0,"-34"0"0,32 1 0,-38 0 0,-5 0 0,5 1 0,-5-1 0,-1 0 0,1 1 0,0-1 0,1 0 0,2 0 0,1 0 0,2 0 0,-1 0 0,2 0 0,1 0 0,0 0 0,1 0 0,-3 0 0,2 0 0,0 0 0,-1 0 0,4 0 0,-1 0 0,2 0 0,4 0 0,-3 1 0,0 0 0,0 0 0,-3-1 0,0 1 0,-3-1 0,-2 0 0,-2 1 0,-3-1 0,0 0 0,-3 0 0,0 0 0,1 0 0,2 0 0,2-1 0,5 1 0,1 0 0,4 0 0,-2 0 0,2 0 0,0 0 0,0 0 0,0 0 0,-4 0 0,-4 1 0,-1-1 0,-4 0 0,-1 0 0,-1 0 0,0 0 0,2 0 0,2 0 0,1 0 0,2-1 0,-1 0 0,0 1 0,-1-1 0,-1 1 0,-1 0 0,0 0 0,-1-1 0,0 1 0,-2-1 0,0 1 0,-1 0 0,0 0 0,1 0 0,1 0 0,1-1 0,2 1 0,-2 0 0,0 0 0,-2 0 0,1-1 0,-1 1 0,1 0 0,2-1 0,1 0 0,3 1 0,1-1 0,2 1 0,-2-1 0,-3 1 0,-3-1 0,-2 1 0,-1 0 0,1-1 0,1 1 0,0-1 0,-1 0 0,-1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17:06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24575,'10'-1'0,"21"-1"0,6 1 0,10 1 0,-5 1 0,-7-1 0,2 1 0,-3-1 0,-3 0 0,-3 0 0,-5 0 0,4 0 0,-10 0 0,2 0 0,-10 0 0,-3 0 0,-2-1 0,0 1 0,3-1 0,4 0 0,3 0 0,-1 0 0,-2 1 0,-1 0 0,1 0 0,1 0 0,-1 0 0,1 0 0,-1 0 0,-1 0 0,0 0 0,-1 0 0,-1 0 0,0-1 0,-2 1 0,-2-1 0,-2 1 0,0 0 0,-1 0 0,1 0 0,2 0 0,3 0 0,0 0 0,1 0 0,0-1 0,-1 1 0,0-1 0,-2 1 0,0-1 0,-1 1 0,0 0 0,1 0 0,-1 0 0,0 0 0,1 0 0,1 0 0,1 0 0,-1 0 0,0 0 0,-1 0 0,-2 0 0,0 0 0,-1 0 0,0 0 0,2 0 0,1 0 0,3 0 0,2 0 0,1 0 0,1 0 0,-2 0 0,-3 0 0,-1 0 0,-1 0 0,-2 0 0,0 0 0,-1 0 0,1-1 0,1 1 0,3-1 0,1 0 0,-1 0 0,-1 1 0,-1-1 0,-1 1 0,-2-1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3:12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24575,'5'-1'0,"1"0"0,7 1 0,4-1 0,8 1 0,2-1 0,0 2 0,4-1 0,-2 1 0,3-1 0,-5 1 0,-7-1 0,-4 1 0,-7-1 0,-1 0 0,-2 0 0,0 0 0,0 0 0,0 0 0,0 0 0,1 0 0,1 0 0,-1 0 0,1 0 0,-2 0 0,1 0 0,-2 0 0,1 0 0,0 0 0,-1 0 0,2 0 0,1 0 0,1 0 0,3 0 0,-2 0 0,6 0 0,-6 0 0,2-1 0,-8 1 0,-1 0 0,-2 0 0,4-1 0,9 1 0,3-1 0,3 1 0,-4 0 0,-8 0 0,-2 0 0,-3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3:29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24575,'27'-1'0,"-4"0"0,-3 2 0,1 0 0,0 0 0,-1 1 0,-6-1 0,-1 0 0,-2-1 0,-2 1 0,-1 0 0,-1-1 0,1 1 0,0 0 0,1 0 0,1 0 0,0-1 0,1 1 0,-1-1 0,4 1 0,-1-1 0,-1 1 0,-1-1 0,-4 1 0,0-1 0,1 1 0,-2-1 0,-2 0 0,1 0 0,-3 0 0,0 1 0,0-1 0,0 0 0,0 0 0,-1 0 0,1 0 0,-1 0 0,0 0 0,0 0 0,0-1 0,1 1 0,1 0 0,2-1 0,4 1 0,2 0 0,5 0 0,2 0 0,0 0 0,1 0 0,-2 0 0,0 0 0,-2 0 0,-2 0 0,-4 0 0,-3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1pPr>
    <a:lvl2pPr indent="2286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2pPr>
    <a:lvl3pPr indent="4572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3pPr>
    <a:lvl4pPr indent="6858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4pPr>
    <a:lvl5pPr indent="9144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5pPr>
    <a:lvl6pPr indent="11430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6pPr>
    <a:lvl7pPr indent="13716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7pPr>
    <a:lvl8pPr indent="16002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8pPr>
    <a:lvl9pPr indent="1828800" defTabSz="171450" latinLnBrk="0">
      <a:lnSpc>
        <a:spcPct val="117999"/>
      </a:lnSpc>
      <a:defRPr sz="800">
        <a:latin typeface="+mj-lt"/>
        <a:ea typeface="+mj-ea"/>
        <a:cs typeface="+mj-cs"/>
        <a:sym typeface="Source Sans 3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56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4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182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CSD-BrandRefresh-PPTBackgrounds-v4_Blues-NotchTop.png" descr="UCSD-BrandRefresh-PPTBackgrounds-v4_Blues-NotchTop.png"/>
          <p:cNvPicPr>
            <a:picLocks noChangeAspect="1"/>
          </p:cNvPicPr>
          <p:nvPr/>
        </p:nvPicPr>
        <p:blipFill>
          <a:blip r:embed="rId2"/>
          <a:srcRect t="26" b="26"/>
          <a:stretch>
            <a:fillRect/>
          </a:stretch>
        </p:blipFill>
        <p:spPr>
          <a:xfrm>
            <a:off x="1850" y="0"/>
            <a:ext cx="91403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UCSanDiegoLogo-White.png"/>
          <p:cNvSpPr>
            <a:spLocks noGrp="1"/>
          </p:cNvSpPr>
          <p:nvPr>
            <p:ph type="pic" sz="quarter" idx="21"/>
          </p:nvPr>
        </p:nvSpPr>
        <p:spPr>
          <a:xfrm>
            <a:off x="6819842" y="286171"/>
            <a:ext cx="2009776" cy="3822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4447449"/>
            <a:ext cx="8229598" cy="238868"/>
          </a:xfrm>
          <a:prstGeom prst="rect">
            <a:avLst/>
          </a:prstGeom>
        </p:spPr>
        <p:txBody>
          <a:bodyPr/>
          <a:lstStyle>
            <a:lvl1pPr marL="0" indent="0" defTabSz="263128">
              <a:buSzTx/>
              <a:buFontTx/>
              <a:buNone/>
              <a:defRPr sz="11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  <a:lvl2pPr marL="376517" indent="-147917" defTabSz="263128">
              <a:buFontTx/>
              <a:defRPr sz="11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2pPr>
            <a:lvl3pPr marL="605117" indent="-147917" defTabSz="263128">
              <a:buFontTx/>
              <a:defRPr sz="11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3pPr>
            <a:lvl4pPr marL="833717" indent="-147917" defTabSz="263128">
              <a:buFontTx/>
              <a:defRPr sz="11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4pPr>
            <a:lvl5pPr marL="1062317" indent="-147917" defTabSz="263128">
              <a:buFontTx/>
              <a:defRPr sz="11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57200" y="2782660"/>
            <a:ext cx="8229600" cy="714376"/>
          </a:xfrm>
          <a:prstGeom prst="rect">
            <a:avLst/>
          </a:prstGeom>
        </p:spPr>
        <p:txBody>
          <a:bodyPr/>
          <a:lstStyle>
            <a:lvl1pPr marL="0" indent="0" defTabSz="309563">
              <a:buSzTx/>
              <a:buFontTx/>
              <a:buNone/>
              <a:defRPr sz="18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Presentation Subtitle</a:t>
            </a:r>
          </a:p>
        </p:txBody>
      </p:sp>
      <p:sp>
        <p:nvSpPr>
          <p:cNvPr id="1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1057275"/>
            <a:ext cx="8229600" cy="1711938"/>
          </a:xfrm>
          <a:prstGeom prst="rect">
            <a:avLst/>
          </a:prstGeom>
        </p:spPr>
        <p:txBody>
          <a:bodyPr anchor="b"/>
          <a:lstStyle>
            <a:lvl1pPr>
              <a:defRPr sz="490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764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UCSanDiegoLogo-White.png" descr="UCSanDiegoLogo-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1" y="240171"/>
            <a:ext cx="1377807" cy="25834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Geisel-Library-UCSanDiego-ErikJepsen-72dpi.jpg"/>
          <p:cNvSpPr>
            <a:spLocks noGrp="1"/>
          </p:cNvSpPr>
          <p:nvPr>
            <p:ph type="pic" idx="2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01966" y="2641600"/>
            <a:ext cx="3684834" cy="1950045"/>
          </a:xfrm>
          <a:prstGeom prst="rect">
            <a:avLst/>
          </a:prstGeom>
        </p:spPr>
        <p:txBody>
          <a:bodyPr/>
          <a:lstStyle>
            <a:lvl1pPr marL="0" indent="0" defTabSz="309563">
              <a:buSzTx/>
              <a:buFontTx/>
              <a:buNone/>
              <a:defRPr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marL="0" indent="228600" defTabSz="309563">
              <a:buSzTx/>
              <a:buFontTx/>
              <a:buNone/>
              <a:defRPr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2pPr>
            <a:lvl3pPr marL="0" indent="457200" defTabSz="309563">
              <a:buSzTx/>
              <a:buFontTx/>
              <a:buNone/>
              <a:defRPr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3pPr>
            <a:lvl4pPr marL="0" indent="685800" defTabSz="309563">
              <a:buSzTx/>
              <a:buFontTx/>
              <a:buNone/>
              <a:defRPr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4pPr>
            <a:lvl5pPr marL="0" indent="914400" defTabSz="309563">
              <a:buSzTx/>
              <a:buFontTx/>
              <a:buNone/>
              <a:defRPr>
                <a:solidFill>
                  <a:srgbClr val="182B49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5001964" y="813547"/>
            <a:ext cx="3684835" cy="175820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764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UCSanDiegoLogo-White.png" descr="UCSanDiegoLogo-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1" y="240171"/>
            <a:ext cx="1377807" cy="25834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0" y="404813"/>
            <a:ext cx="6375400" cy="65365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300162"/>
            <a:ext cx="8229600" cy="3128963"/>
          </a:xfrm>
          <a:prstGeom prst="rect">
            <a:avLst/>
          </a:prstGeom>
        </p:spPr>
        <p:txBody>
          <a:bodyPr/>
          <a:lstStyle/>
          <a:p>
            <a:r>
              <a:t>Click to edit bulleted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764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UCSanDiegoLogo-White.png" descr="UCSanDiegoLogo-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31" y="240171"/>
            <a:ext cx="1377807" cy="25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2437" y="1309313"/>
            <a:ext cx="381001" cy="381001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309563">
              <a:buSzTx/>
              <a:buFontTx/>
              <a:buNone/>
              <a:defRPr sz="2700" spc="56" baseline="-3999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marL="591670" indent="-363070" algn="ctr" defTabSz="309563">
              <a:buFontTx/>
              <a:defRPr sz="2700" spc="56" baseline="-3999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marL="820270" indent="-363070" algn="ctr" defTabSz="309563">
              <a:buFontTx/>
              <a:defRPr sz="2700" spc="56" baseline="-3999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marL="1048870" indent="-363070" algn="ctr" defTabSz="309563">
              <a:buFontTx/>
              <a:defRPr sz="2700" spc="56" baseline="-3999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marL="1277470" indent="-363070" algn="ctr" defTabSz="309563">
              <a:buFontTx/>
              <a:defRPr sz="2700" spc="56" baseline="-3999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Agenda Item Goes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51211" y="1302170"/>
            <a:ext cx="3475973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28" name="#"/>
          <p:cNvSpPr>
            <a:spLocks noGrp="1"/>
          </p:cNvSpPr>
          <p:nvPr>
            <p:ph type="body" sz="quarter" idx="22" hasCustomPrompt="1"/>
          </p:nvPr>
        </p:nvSpPr>
        <p:spPr>
          <a:xfrm>
            <a:off x="508233" y="1949860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29" name="#"/>
          <p:cNvSpPr>
            <a:spLocks noGrp="1"/>
          </p:cNvSpPr>
          <p:nvPr>
            <p:ph type="body" sz="quarter" idx="23" hasCustomPrompt="1"/>
          </p:nvPr>
        </p:nvSpPr>
        <p:spPr>
          <a:xfrm>
            <a:off x="508233" y="2534610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30" name="#"/>
          <p:cNvSpPr>
            <a:spLocks noGrp="1"/>
          </p:cNvSpPr>
          <p:nvPr>
            <p:ph type="body" sz="quarter" idx="24" hasCustomPrompt="1"/>
          </p:nvPr>
        </p:nvSpPr>
        <p:spPr>
          <a:xfrm>
            <a:off x="508233" y="3704109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31" name="#"/>
          <p:cNvSpPr>
            <a:spLocks noGrp="1"/>
          </p:cNvSpPr>
          <p:nvPr>
            <p:ph type="body" sz="quarter" idx="25" hasCustomPrompt="1"/>
          </p:nvPr>
        </p:nvSpPr>
        <p:spPr>
          <a:xfrm>
            <a:off x="508233" y="3119359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32" name="Agenda Item Goes Here"/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951211" y="1886920"/>
            <a:ext cx="3475973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3" name="Agenda Item Goes Her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951211" y="2471670"/>
            <a:ext cx="3475973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4" name="Agenda Item Goes Here"/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951211" y="3056420"/>
            <a:ext cx="3475973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5" name="Agenda Item Goes Here"/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951211" y="3641169"/>
            <a:ext cx="3475973" cy="395290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6" name="#"/>
          <p:cNvSpPr>
            <a:spLocks noGrp="1"/>
          </p:cNvSpPr>
          <p:nvPr>
            <p:ph type="body" sz="quarter" idx="30" hasCustomPrompt="1"/>
          </p:nvPr>
        </p:nvSpPr>
        <p:spPr>
          <a:xfrm>
            <a:off x="4772440" y="1365109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37" name="Agenda Item Goes Here"/>
          <p:cNvSpPr txBox="1">
            <a:spLocks noGrp="1"/>
          </p:cNvSpPr>
          <p:nvPr>
            <p:ph type="body" sz="quarter" idx="31" hasCustomPrompt="1"/>
          </p:nvPr>
        </p:nvSpPr>
        <p:spPr>
          <a:xfrm>
            <a:off x="5215418" y="1302170"/>
            <a:ext cx="3471382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38" name="#"/>
          <p:cNvSpPr>
            <a:spLocks noGrp="1"/>
          </p:cNvSpPr>
          <p:nvPr>
            <p:ph type="body" sz="quarter" idx="32" hasCustomPrompt="1"/>
          </p:nvPr>
        </p:nvSpPr>
        <p:spPr>
          <a:xfrm>
            <a:off x="4772440" y="1949860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39" name="#"/>
          <p:cNvSpPr>
            <a:spLocks noGrp="1"/>
          </p:cNvSpPr>
          <p:nvPr>
            <p:ph type="body" sz="quarter" idx="33" hasCustomPrompt="1"/>
          </p:nvPr>
        </p:nvSpPr>
        <p:spPr>
          <a:xfrm>
            <a:off x="4772440" y="2534610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40" name="#"/>
          <p:cNvSpPr>
            <a:spLocks noGrp="1"/>
          </p:cNvSpPr>
          <p:nvPr>
            <p:ph type="body" sz="quarter" idx="34" hasCustomPrompt="1"/>
          </p:nvPr>
        </p:nvSpPr>
        <p:spPr>
          <a:xfrm>
            <a:off x="4772440" y="3704109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41" name="#"/>
          <p:cNvSpPr>
            <a:spLocks noGrp="1"/>
          </p:cNvSpPr>
          <p:nvPr>
            <p:ph type="body" sz="quarter" idx="35" hasCustomPrompt="1"/>
          </p:nvPr>
        </p:nvSpPr>
        <p:spPr>
          <a:xfrm>
            <a:off x="4772440" y="3119359"/>
            <a:ext cx="269409" cy="269409"/>
          </a:xfrm>
          <a:prstGeom prst="rect">
            <a:avLst/>
          </a:prstGeom>
          <a:solidFill>
            <a:srgbClr val="00C6D7"/>
          </a:solidFill>
        </p:spPr>
        <p:txBody>
          <a:bodyPr/>
          <a:lstStyle>
            <a:lvl1pPr marL="0" indent="0" algn="ctr" defTabSz="198120">
              <a:spcBef>
                <a:spcPts val="800"/>
              </a:spcBef>
              <a:buSzTx/>
              <a:buFontTx/>
              <a:buNone/>
              <a:defRPr sz="1727" baseline="-2873">
                <a:solidFill>
                  <a:srgbClr val="182B49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</a:lstStyle>
          <a:p>
            <a:r>
              <a:t>#</a:t>
            </a:r>
          </a:p>
        </p:txBody>
      </p:sp>
      <p:sp>
        <p:nvSpPr>
          <p:cNvPr id="142" name="Agenda Item Goes Here"/>
          <p:cNvSpPr txBox="1">
            <a:spLocks noGrp="1"/>
          </p:cNvSpPr>
          <p:nvPr>
            <p:ph type="body" sz="quarter" idx="36" hasCustomPrompt="1"/>
          </p:nvPr>
        </p:nvSpPr>
        <p:spPr>
          <a:xfrm>
            <a:off x="5215418" y="1886920"/>
            <a:ext cx="3471382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3" name="Agenda Item Goes Here"/>
          <p:cNvSpPr txBox="1">
            <a:spLocks noGrp="1"/>
          </p:cNvSpPr>
          <p:nvPr>
            <p:ph type="body" sz="quarter" idx="37" hasCustomPrompt="1"/>
          </p:nvPr>
        </p:nvSpPr>
        <p:spPr>
          <a:xfrm>
            <a:off x="5215418" y="2471670"/>
            <a:ext cx="3471382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4" name="Agenda Item Goes Here"/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5215418" y="3056420"/>
            <a:ext cx="3471382" cy="39528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5" name="Agenda Item Goes Here"/>
          <p:cNvSpPr txBox="1">
            <a:spLocks noGrp="1"/>
          </p:cNvSpPr>
          <p:nvPr>
            <p:ph type="body" sz="quarter" idx="39" hasCustomPrompt="1"/>
          </p:nvPr>
        </p:nvSpPr>
        <p:spPr>
          <a:xfrm>
            <a:off x="5215418" y="3641169"/>
            <a:ext cx="3471382" cy="395290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lnSpc>
                <a:spcPct val="90000"/>
              </a:lnSpc>
              <a:buSzTx/>
              <a:buFontTx/>
              <a:buNone/>
              <a:defRPr>
                <a:solidFill>
                  <a:srgbClr val="182B49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Agenda Item Goes Here</a:t>
            </a:r>
          </a:p>
        </p:txBody>
      </p:sp>
      <p:sp>
        <p:nvSpPr>
          <p:cNvPr id="146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457200" y="404813"/>
            <a:ext cx="6375400" cy="653653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8764" cy="5148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UCSanDiegoLogo-White.png" descr="UCSanDiegoLogo-Whi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831" y="240171"/>
            <a:ext cx="1377807" cy="2583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9"/>
            <a:ext cx="139838" cy="139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9" r:id="rId4"/>
  </p:sldLayoutIdLst>
  <p:transition spd="med"/>
  <p:txStyles>
    <p:titleStyle>
      <a:lvl1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1pPr>
      <a:lvl2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2pPr>
      <a:lvl3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3pPr>
      <a:lvl4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4pPr>
      <a:lvl5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5pPr>
      <a:lvl6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6pPr>
      <a:lvl7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7pPr>
      <a:lvl8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8pPr>
      <a:lvl9pPr marL="0" marR="0" indent="0" algn="l" defTabSz="91437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182B48"/>
          </a:solidFill>
          <a:uFillTx/>
          <a:latin typeface="Teko"/>
          <a:ea typeface="Teko"/>
          <a:cs typeface="Teko"/>
          <a:sym typeface="Teko"/>
        </a:defRPr>
      </a:lvl9pPr>
    </p:titleStyle>
    <p:bodyStyle>
      <a:lvl1pPr marL="2286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1pPr>
      <a:lvl2pPr marL="4572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2pPr>
      <a:lvl3pPr marL="6858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3pPr>
      <a:lvl4pPr marL="9144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4pPr>
      <a:lvl5pPr marL="11430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5pPr>
      <a:lvl6pPr marL="9144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6pPr>
      <a:lvl7pPr marL="4572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7pPr>
      <a:lvl8pPr marL="6858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8pPr>
      <a:lvl9pPr marL="914400" marR="0" indent="-228600" algn="l" defTabSz="914377" rtl="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1700" b="0" i="0" u="none" strike="noStrike" cap="none" spc="0" baseline="0">
          <a:solidFill>
            <a:srgbClr val="182B48"/>
          </a:solidFill>
          <a:uFillTx/>
          <a:latin typeface="Source Sans 3"/>
          <a:ea typeface="Source Sans 3"/>
          <a:cs typeface="Source Sans 3"/>
          <a:sym typeface="Source Sans 3"/>
        </a:defRPr>
      </a:lvl9pPr>
    </p:bodyStyle>
    <p:otherStyle>
      <a:lvl1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1pPr>
      <a:lvl2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2pPr>
      <a:lvl3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3pPr>
      <a:lvl4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4pPr>
      <a:lvl5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5pPr>
      <a:lvl6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6pPr>
      <a:lvl7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7pPr>
      <a:lvl8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8pPr>
      <a:lvl9pPr marL="0" marR="0" indent="0" algn="l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3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customXml" Target="../ink/ink2.xml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80.png"/><Relationship Id="rId4" Type="http://schemas.openxmlformats.org/officeDocument/2006/relationships/image" Target="../media/image23.jpeg"/><Relationship Id="rId9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9" name="University Communications  |  September 8, 2023"/>
          <p:cNvSpPr txBox="1">
            <a:spLocks noGrp="1"/>
          </p:cNvSpPr>
          <p:nvPr>
            <p:ph type="body" sz="quarter" idx="1"/>
          </p:nvPr>
        </p:nvSpPr>
        <p:spPr>
          <a:xfrm>
            <a:off x="457201" y="4447449"/>
            <a:ext cx="8229597" cy="238868"/>
          </a:xfrm>
          <a:prstGeom prst="rect">
            <a:avLst/>
          </a:prstGeom>
        </p:spPr>
        <p:txBody>
          <a:bodyPr/>
          <a:lstStyle/>
          <a:p>
            <a:r>
              <a:t>HDSI  |  December 12, 2023</a:t>
            </a:r>
          </a:p>
        </p:txBody>
      </p:sp>
      <p:sp>
        <p:nvSpPr>
          <p:cNvPr id="220" name="Blue Notch Template"/>
          <p:cNvSpPr txBox="1">
            <a:spLocks noGrp="1"/>
          </p:cNvSpPr>
          <p:nvPr>
            <p:ph type="title"/>
          </p:nvPr>
        </p:nvSpPr>
        <p:spPr>
          <a:xfrm>
            <a:off x="457199" y="1057275"/>
            <a:ext cx="8229601" cy="1711938"/>
          </a:xfrm>
          <a:prstGeom prst="rect">
            <a:avLst/>
          </a:prstGeom>
        </p:spPr>
        <p:txBody>
          <a:bodyPr/>
          <a:lstStyle/>
          <a:p>
            <a:pPr defTabSz="795508">
              <a:defRPr sz="4263"/>
            </a:pPr>
            <a:endParaRPr/>
          </a:p>
          <a:p>
            <a:pPr defTabSz="795508">
              <a:defRPr sz="4263"/>
            </a:pPr>
            <a:r>
              <a:t>DSC202: Game Recommendation</a:t>
            </a:r>
          </a:p>
        </p:txBody>
      </p:sp>
      <p:sp>
        <p:nvSpPr>
          <p:cNvPr id="221" name="Read on for tips on how to use this template."/>
          <p:cNvSpPr txBox="1"/>
          <p:nvPr/>
        </p:nvSpPr>
        <p:spPr>
          <a:xfrm>
            <a:off x="457200" y="2782660"/>
            <a:ext cx="822960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309563">
              <a:spcBef>
                <a:spcPts val="1300"/>
              </a:spcBef>
              <a:defRPr sz="1800">
                <a:solidFill>
                  <a:srgbClr val="FEFFFF"/>
                </a:solidFill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Team Member: Sihan Wang, Jiacheng Qiu, Xueqi Wang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Game Clustering</a:t>
            </a:r>
          </a:p>
        </p:txBody>
      </p:sp>
      <p:sp>
        <p:nvSpPr>
          <p:cNvPr id="244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411876"/>
            <a:ext cx="8229600" cy="3128964"/>
          </a:xfrm>
          <a:prstGeom prst="rect">
            <a:avLst/>
          </a:prstGeom>
        </p:spPr>
        <p:txBody>
          <a:bodyPr/>
          <a:lstStyle/>
          <a:p>
            <a:pPr>
              <a:defRPr sz="1900" b="1"/>
            </a:pPr>
            <a:r>
              <a:rPr dirty="0"/>
              <a:t>Cluster preparation</a:t>
            </a:r>
            <a:endParaRPr b="0" dirty="0"/>
          </a:p>
          <a:p>
            <a:pPr lvl="1">
              <a:defRPr sz="1500"/>
            </a:pPr>
            <a:r>
              <a:rPr b="1" dirty="0"/>
              <a:t>Fetch</a:t>
            </a:r>
            <a:r>
              <a:rPr dirty="0"/>
              <a:t> </a:t>
            </a:r>
            <a:r>
              <a:rPr b="1" dirty="0"/>
              <a:t>Original Data: </a:t>
            </a:r>
            <a:r>
              <a:rPr dirty="0"/>
              <a:t>Utilized comprehensive game data from PostgreSQL, including ratings, reviews, prices, discounts, and platform compatibility.</a:t>
            </a:r>
            <a:endParaRPr dirty="0">
              <a:solidFill>
                <a:srgbClr val="D4D4D4"/>
              </a:solidFill>
            </a:endParaRPr>
          </a:p>
          <a:p>
            <a:pPr lvl="1">
              <a:defRPr sz="1500"/>
            </a:pPr>
            <a:r>
              <a:rPr b="1" dirty="0">
                <a:solidFill>
                  <a:srgbClr val="000000"/>
                </a:solidFill>
              </a:rPr>
              <a:t>Data Analysis through PCA</a:t>
            </a:r>
            <a:r>
              <a:rPr dirty="0"/>
              <a:t>: Leveraged Principal Component Analysis (PCA) to effectively reduce dimensionality of the comprehensive game dataset from PostgreSQL.</a:t>
            </a:r>
          </a:p>
          <a:p>
            <a:pPr lvl="1">
              <a:defRPr sz="1500"/>
            </a:pPr>
            <a:r>
              <a:rPr b="1" dirty="0"/>
              <a:t>Extracting Key Components</a:t>
            </a:r>
            <a:r>
              <a:rPr b="1" dirty="0">
                <a:solidFill>
                  <a:srgbClr val="374151"/>
                </a:solidFill>
              </a:rPr>
              <a:t>:</a:t>
            </a:r>
            <a:r>
              <a:rPr lang="en-US" b="1" dirty="0">
                <a:solidFill>
                  <a:srgbClr val="374151"/>
                </a:solidFill>
              </a:rPr>
              <a:t> </a:t>
            </a:r>
            <a:r>
              <a:rPr dirty="0"/>
              <a:t>Focused on the first five principal components, which collectively account for over 80% of the Explained Variance Ratio.</a:t>
            </a:r>
          </a:p>
        </p:txBody>
      </p:sp>
      <p:sp>
        <p:nvSpPr>
          <p:cNvPr id="2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t>Game Clustering</a:t>
            </a:r>
          </a:p>
        </p:txBody>
      </p:sp>
      <p:sp>
        <p:nvSpPr>
          <p:cNvPr id="249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290691"/>
            <a:ext cx="8229600" cy="3128963"/>
          </a:xfrm>
          <a:prstGeom prst="rect">
            <a:avLst/>
          </a:prstGeom>
        </p:spPr>
        <p:txBody>
          <a:bodyPr/>
          <a:lstStyle/>
          <a:p>
            <a:pPr>
              <a:defRPr sz="1900" b="1"/>
            </a:pPr>
            <a:r>
              <a:rPr dirty="0"/>
              <a:t>Cluster Game</a:t>
            </a:r>
          </a:p>
          <a:p>
            <a:pPr lvl="1">
              <a:defRPr sz="1500"/>
            </a:pPr>
            <a:r>
              <a:rPr b="1" dirty="0">
                <a:solidFill>
                  <a:srgbClr val="000000"/>
                </a:solidFill>
              </a:rPr>
              <a:t>Clustering with PCA Components</a:t>
            </a:r>
            <a:r>
              <a:rPr dirty="0"/>
              <a:t>: Utilized the five principal components derived from PCA for clustering.</a:t>
            </a:r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aphicFrame>
        <p:nvGraphicFramePr>
          <p:cNvPr id="251" name="Table 1"/>
          <p:cNvGraphicFramePr/>
          <p:nvPr/>
        </p:nvGraphicFramePr>
        <p:xfrm>
          <a:off x="712299" y="2363347"/>
          <a:ext cx="8151046" cy="22225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918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Cluster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Key Feature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Name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Moderate ratings/reviews, Windows-focused, average price.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Balanced Windows Games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High ratings, large reviews, multi-platform, slightly high price.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Popular Multi-Platform Titles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Very high ratings, substantial reviews, mostly Windows, higher price.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Mainstream Premium Games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Exceptional ratings, fewer reviews, non-Windows, lower price.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Niche Games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Moderate ratings, highest reviews, free.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Free-to-Play Games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indent="171450" algn="ctr" defTabSz="219075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EFFFF"/>
                          </a:solidFill>
                          <a:sym typeface="Teko Bold"/>
                        </a:rPr>
                        <a:t>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High ratings, significant reviews, high discounts.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Discounted </a:t>
                      </a:r>
                      <a:r>
                        <a:rPr sz="1200" dirty="0" err="1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Favourites</a:t>
                      </a:r>
                      <a:r>
                        <a:rPr sz="1200" dirty="0">
                          <a:solidFill>
                            <a:srgbClr val="37415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Games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ooter Placeholder 4"/>
          <p:cNvSpPr txBox="1"/>
          <p:nvPr/>
        </p:nvSpPr>
        <p:spPr>
          <a:xfrm>
            <a:off x="457198" y="4894250"/>
            <a:ext cx="156162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rPr dirty="0"/>
              <a:t>Blue Notch </a:t>
            </a:r>
            <a:r>
              <a:rPr dirty="0" err="1"/>
              <a:t>Templae</a:t>
            </a:r>
            <a:endParaRPr dirty="0"/>
          </a:p>
        </p:txBody>
      </p:sp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t>Game Clustering</a:t>
            </a:r>
          </a:p>
        </p:txBody>
      </p:sp>
      <p:sp>
        <p:nvSpPr>
          <p:cNvPr id="25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457200" y="1290691"/>
            <a:ext cx="4707689" cy="3128963"/>
          </a:xfrm>
          <a:prstGeom prst="rect">
            <a:avLst/>
          </a:prstGeom>
        </p:spPr>
        <p:txBody>
          <a:bodyPr/>
          <a:lstStyle/>
          <a:p>
            <a:pPr>
              <a:defRPr sz="1900" b="1"/>
            </a:pPr>
            <a:r>
              <a:t>Visualizing Game Clusters with Neo4j</a:t>
            </a:r>
          </a:p>
          <a:p>
            <a:pPr lvl="1">
              <a:defRPr sz="1500"/>
            </a:pPr>
            <a:r>
              <a:rPr b="1"/>
              <a:t>Neo4j Data Integration</a:t>
            </a:r>
            <a:r>
              <a:rPr b="1">
                <a:solidFill>
                  <a:srgbClr val="374151"/>
                </a:solidFill>
              </a:rPr>
              <a:t>: </a:t>
            </a:r>
            <a:r>
              <a:t>Transformed PostgreSQL data into Neo4j graph format via CSV.</a:t>
            </a:r>
          </a:p>
          <a:p>
            <a:pPr lvl="1">
              <a:defRPr sz="1500"/>
            </a:pPr>
            <a:r>
              <a:rPr b="1"/>
              <a:t>Graphical Synopsis</a:t>
            </a:r>
            <a:r>
              <a:rPr b="1">
                <a:solidFill>
                  <a:srgbClr val="374151"/>
                </a:solidFill>
              </a:rPr>
              <a:t>:</a:t>
            </a:r>
            <a:r>
              <a:rPr>
                <a:solidFill>
                  <a:srgbClr val="374151"/>
                </a:solidFill>
              </a:rPr>
              <a:t> Displayed games as nodes; interlinked by similarities and user ties. Focused on a specific cluster, revealing a segment of the gaming landscape.</a:t>
            </a:r>
          </a:p>
        </p:txBody>
      </p:sp>
      <p:sp>
        <p:nvSpPr>
          <p:cNvPr id="25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257" name="Screenshot 2023-12-10 at 1.27.26 PM.png" descr="Screenshot 2023-12-10 at 1.27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00" y="1818613"/>
            <a:ext cx="3882061" cy="2073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t>Topic Modeling</a:t>
            </a:r>
          </a:p>
        </p:txBody>
      </p:sp>
      <p:sp>
        <p:nvSpPr>
          <p:cNvPr id="260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078435"/>
            <a:ext cx="8229600" cy="3128963"/>
          </a:xfrm>
          <a:prstGeom prst="rect">
            <a:avLst/>
          </a:prstGeom>
        </p:spPr>
        <p:txBody>
          <a:bodyPr/>
          <a:lstStyle/>
          <a:p>
            <a:pPr>
              <a:defRPr sz="1900" b="1"/>
            </a:pPr>
            <a:r>
              <a:rPr dirty="0"/>
              <a:t>Games </a:t>
            </a:r>
            <a:r>
              <a:rPr dirty="0" err="1"/>
              <a:t>json</a:t>
            </a:r>
            <a:r>
              <a:rPr dirty="0"/>
              <a:t> dataset</a:t>
            </a:r>
          </a:p>
          <a:p>
            <a:pPr lvl="1">
              <a:defRPr sz="1500"/>
            </a:pPr>
            <a:r>
              <a:rPr b="1" dirty="0">
                <a:solidFill>
                  <a:srgbClr val="000000"/>
                </a:solidFill>
              </a:rPr>
              <a:t>Mongo</a:t>
            </a:r>
            <a:r>
              <a:rPr lang="en-US" b="1" dirty="0">
                <a:solidFill>
                  <a:srgbClr val="000000"/>
                </a:solidFill>
              </a:rPr>
              <a:t>DB</a:t>
            </a:r>
            <a:r>
              <a:rPr dirty="0"/>
              <a:t>: Schema Flexibility, Large Document Size, Querying and Indexing, and Document-Oriented Storage.</a:t>
            </a:r>
          </a:p>
        </p:txBody>
      </p:sp>
      <p:sp>
        <p:nvSpPr>
          <p:cNvPr id="26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86" y="2015631"/>
            <a:ext cx="5329428" cy="2705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246379" y="332137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266" name="Text Placeholder 2"/>
          <p:cNvSpPr txBox="1">
            <a:spLocks noGrp="1"/>
          </p:cNvSpPr>
          <p:nvPr>
            <p:ph type="body" idx="1"/>
          </p:nvPr>
        </p:nvSpPr>
        <p:spPr>
          <a:xfrm>
            <a:off x="182879" y="866692"/>
            <a:ext cx="8802095" cy="36178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900" b="1"/>
            </a:pPr>
            <a:r>
              <a:rPr sz="2000" dirty="0"/>
              <a:t>LDA (Latent Dirichlet Allocation) Model</a:t>
            </a:r>
          </a:p>
          <a:p>
            <a:pPr marL="228600" lvl="1" indent="0">
              <a:buNone/>
              <a:defRPr sz="1500"/>
            </a:pPr>
            <a:r>
              <a:rPr sz="1800" b="1" dirty="0">
                <a:solidFill>
                  <a:srgbClr val="000000"/>
                </a:solidFill>
              </a:rPr>
              <a:t>Strengths</a:t>
            </a:r>
            <a:endParaRPr lang="en-US" sz="1800" b="1" dirty="0">
              <a:solidFill>
                <a:srgbClr val="000000"/>
              </a:solidFill>
            </a:endParaRPr>
          </a:p>
          <a:p>
            <a:pPr lvl="1">
              <a:defRPr sz="1500"/>
            </a:pPr>
            <a:r>
              <a:rPr lang="en-US" b="1" dirty="0">
                <a:solidFill>
                  <a:srgbClr val="000000"/>
                </a:solidFill>
              </a:rPr>
              <a:t>Topic Discovery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sz="1500" dirty="0"/>
              <a:t>discovering hidden topics in a collection of documents and identifying the underlying themes or topics that are prevalent in the game descriptions.</a:t>
            </a:r>
          </a:p>
          <a:p>
            <a:pPr lvl="1">
              <a:defRPr sz="1500"/>
            </a:pPr>
            <a:r>
              <a:rPr lang="en-US" sz="1500" b="1" dirty="0">
                <a:solidFill>
                  <a:srgbClr val="000000"/>
                </a:solidFill>
              </a:rPr>
              <a:t>Unsupervised Learning:</a:t>
            </a:r>
            <a:r>
              <a:rPr lang="en-US" sz="1500" dirty="0"/>
              <a:t> LDA is an unsupervised learning algorithm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r>
              <a:rPr lang="en-US" sz="1500" dirty="0"/>
              <a:t>This makes it suitable for text</a:t>
            </a:r>
            <a:r>
              <a:rPr lang="zh-CN" altLang="en-US" sz="1500" dirty="0"/>
              <a:t> </a:t>
            </a:r>
            <a:r>
              <a:rPr lang="en-US" altLang="zh-CN" sz="1500" dirty="0"/>
              <a:t>data.</a:t>
            </a:r>
          </a:p>
          <a:p>
            <a:pPr lvl="1">
              <a:defRPr sz="1500"/>
            </a:pPr>
            <a:r>
              <a:rPr lang="en-US" sz="1500" b="1" dirty="0">
                <a:solidFill>
                  <a:srgbClr val="000000"/>
                </a:solidFill>
              </a:rPr>
              <a:t>Generative Model: </a:t>
            </a:r>
            <a:r>
              <a:rPr lang="en-US" sz="1500" dirty="0"/>
              <a:t>LDA provides a generative probabilistic model for how documents are generated.</a:t>
            </a:r>
            <a:endParaRPr sz="1500" dirty="0"/>
          </a:p>
          <a:p>
            <a:pPr marL="228600" lvl="1" indent="0">
              <a:buNone/>
              <a:defRPr sz="1500"/>
            </a:pPr>
            <a:r>
              <a:rPr sz="1800" b="1" dirty="0">
                <a:solidFill>
                  <a:srgbClr val="000000"/>
                </a:solidFill>
              </a:rPr>
              <a:t>Weaknesses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>
              <a:defRPr sz="1500"/>
            </a:pPr>
            <a:r>
              <a:rPr lang="en-US" sz="1500" b="1" dirty="0">
                <a:solidFill>
                  <a:srgbClr val="000000"/>
                </a:solidFill>
              </a:rPr>
              <a:t>Sensitivity to Number of Topics: </a:t>
            </a:r>
            <a:r>
              <a:rPr lang="en-US" sz="1500" dirty="0"/>
              <a:t>The performance of LDA is sensitive to the choice of the number of topics.</a:t>
            </a:r>
          </a:p>
          <a:p>
            <a:pPr lvl="1">
              <a:defRPr sz="1500"/>
            </a:pPr>
            <a:r>
              <a:rPr lang="en-US" sz="1500" b="1" dirty="0">
                <a:solidFill>
                  <a:srgbClr val="000000"/>
                </a:solidFill>
              </a:rPr>
              <a:t>Homogeneity of Topics: </a:t>
            </a:r>
            <a:r>
              <a:rPr lang="en-US" sz="1500" dirty="0"/>
              <a:t>LDA assumes that each document is generated from a mixture of topics, but in reality, documents can be more homogeneous.</a:t>
            </a:r>
          </a:p>
        </p:txBody>
      </p:sp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246379" y="332137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266" name="Text Placeholder 2"/>
          <p:cNvSpPr txBox="1">
            <a:spLocks noGrp="1"/>
          </p:cNvSpPr>
          <p:nvPr>
            <p:ph type="body" idx="1"/>
          </p:nvPr>
        </p:nvSpPr>
        <p:spPr>
          <a:xfrm>
            <a:off x="182879" y="738478"/>
            <a:ext cx="5915771" cy="7951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900" b="1"/>
            </a:pPr>
            <a:r>
              <a:rPr sz="1600" dirty="0"/>
              <a:t>LDA (Latent Dirichlet Allocation) Model</a:t>
            </a:r>
          </a:p>
          <a:p>
            <a:pPr marL="228600" lvl="1" indent="0">
              <a:buNone/>
              <a:defRPr sz="1500"/>
            </a:pPr>
            <a:r>
              <a:rPr lang="en-US" sz="1600" b="1" dirty="0">
                <a:solidFill>
                  <a:srgbClr val="000000"/>
                </a:solidFill>
              </a:rPr>
              <a:t>Data processing</a:t>
            </a:r>
          </a:p>
        </p:txBody>
      </p:sp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3232F-4D3C-B51E-2889-ACC50C28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1" y="1533608"/>
            <a:ext cx="7217295" cy="2405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2B632-3023-765F-2FB8-EABBFC6BDD6F}"/>
              </a:ext>
            </a:extLst>
          </p:cNvPr>
          <p:cNvSpPr txBox="1"/>
          <p:nvPr/>
        </p:nvSpPr>
        <p:spPr>
          <a:xfrm>
            <a:off x="296184" y="4045631"/>
            <a:ext cx="8551630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Source Sans 3"/>
              </a:rPr>
              <a:t>These steps help to ensure that the text data is in a suitable and consistent format for extracting meaningful topics. The use of stop words removal and stemming can help focus on the essential content of the text.</a:t>
            </a:r>
          </a:p>
          <a:p>
            <a:pPr marL="0" marR="0" indent="0" algn="ct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182B48"/>
              </a:solidFill>
              <a:effectLst/>
              <a:uFillTx/>
              <a:latin typeface="Teko Bold"/>
              <a:ea typeface="Teko Bold"/>
              <a:cs typeface="Teko Bold"/>
              <a:sym typeface="Teko Bold"/>
            </a:endParaRPr>
          </a:p>
        </p:txBody>
      </p:sp>
    </p:spTree>
    <p:extLst>
      <p:ext uri="{BB962C8B-B14F-4D97-AF65-F5344CB8AC3E}">
        <p14:creationId xmlns:p14="http://schemas.microsoft.com/office/powerpoint/2010/main" val="24834443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246379" y="332137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266" name="Text Placeholder 2"/>
          <p:cNvSpPr txBox="1">
            <a:spLocks noGrp="1"/>
          </p:cNvSpPr>
          <p:nvPr>
            <p:ph type="body" idx="1"/>
          </p:nvPr>
        </p:nvSpPr>
        <p:spPr>
          <a:xfrm>
            <a:off x="182879" y="866692"/>
            <a:ext cx="8802095" cy="36178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0">
              <a:buNone/>
              <a:defRPr sz="1500"/>
            </a:pPr>
            <a:r>
              <a:rPr lang="en-US" sz="2000" b="1" dirty="0">
                <a:solidFill>
                  <a:srgbClr val="000000"/>
                </a:solidFill>
              </a:rPr>
              <a:t>Data processing</a:t>
            </a:r>
          </a:p>
        </p:txBody>
      </p:sp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90A68-F1E5-6584-2A90-FB61858FE8F2}"/>
              </a:ext>
            </a:extLst>
          </p:cNvPr>
          <p:cNvSpPr txBox="1"/>
          <p:nvPr/>
        </p:nvSpPr>
        <p:spPr>
          <a:xfrm>
            <a:off x="2577814" y="4285591"/>
            <a:ext cx="395452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/>
              <a:t>I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nformation of Processed </a:t>
            </a:r>
            <a:r>
              <a:rPr lang="en-US" sz="1600" b="1" dirty="0"/>
              <a:t>D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ata</a:t>
            </a:r>
          </a:p>
        </p:txBody>
      </p:sp>
      <p:pic>
        <p:nvPicPr>
          <p:cNvPr id="15" name="Picture 14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C293360B-A182-A480-6F45-9F8A078F0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1350184"/>
            <a:ext cx="4437039" cy="2727278"/>
          </a:xfrm>
          <a:prstGeom prst="rect">
            <a:avLst/>
          </a:prstGeom>
        </p:spPr>
      </p:pic>
      <p:pic>
        <p:nvPicPr>
          <p:cNvPr id="17" name="Picture 16" descr="A graph with a red line&#10;&#10;Description automatically generated">
            <a:extLst>
              <a:ext uri="{FF2B5EF4-FFF2-40B4-BE49-F238E27FC236}">
                <a16:creationId xmlns:a16="http://schemas.microsoft.com/office/drawing/2014/main" id="{66718D96-EBC8-7333-7C1D-D533C08A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31" y="1281992"/>
            <a:ext cx="3678096" cy="2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84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246379" y="332137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266" name="Text Placeholder 2"/>
          <p:cNvSpPr txBox="1">
            <a:spLocks noGrp="1"/>
          </p:cNvSpPr>
          <p:nvPr>
            <p:ph type="body" idx="1"/>
          </p:nvPr>
        </p:nvSpPr>
        <p:spPr>
          <a:xfrm>
            <a:off x="182879" y="866692"/>
            <a:ext cx="8802095" cy="36178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900" b="1"/>
            </a:pPr>
            <a:r>
              <a:rPr lang="en-US" sz="2000" dirty="0" err="1"/>
              <a:t>Wordcloud</a:t>
            </a:r>
            <a:r>
              <a:rPr lang="en-US" sz="2000" dirty="0"/>
              <a:t> of the text data</a:t>
            </a:r>
            <a:endParaRPr sz="2000" dirty="0"/>
          </a:p>
        </p:txBody>
      </p:sp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856CCFDF-6FC7-4816-797E-21329C36A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1431152"/>
            <a:ext cx="4396055" cy="2281196"/>
          </a:xfrm>
          <a:prstGeom prst="rect">
            <a:avLst/>
          </a:prstGeom>
        </p:spPr>
      </p:pic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53C005B2-AB37-273A-F7FC-4758B5D2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1152"/>
            <a:ext cx="4396055" cy="2281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90A68-F1E5-6584-2A90-FB61858FE8F2}"/>
              </a:ext>
            </a:extLst>
          </p:cNvPr>
          <p:cNvSpPr txBox="1"/>
          <p:nvPr/>
        </p:nvSpPr>
        <p:spPr>
          <a:xfrm>
            <a:off x="811757" y="3896374"/>
            <a:ext cx="309059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 err="1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Wordcloud</a:t>
            </a: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 generated from the original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7E62B-8708-99FD-C02A-EF1F5C5543FC}"/>
              </a:ext>
            </a:extLst>
          </p:cNvPr>
          <p:cNvSpPr txBox="1"/>
          <p:nvPr/>
        </p:nvSpPr>
        <p:spPr>
          <a:xfrm>
            <a:off x="5339346" y="3895494"/>
            <a:ext cx="286136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 err="1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Wordcloud</a:t>
            </a: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rgbClr val="182B48"/>
                </a:solidFill>
                <a:effectLst/>
                <a:uFillTx/>
                <a:latin typeface="Teko Bold"/>
                <a:ea typeface="Teko Bold"/>
                <a:cs typeface="Teko Bold"/>
                <a:sym typeface="Teko Bold"/>
              </a:rPr>
              <a:t> generated from processes text data</a:t>
            </a:r>
          </a:p>
        </p:txBody>
      </p:sp>
    </p:spTree>
    <p:extLst>
      <p:ext uri="{BB962C8B-B14F-4D97-AF65-F5344CB8AC3E}">
        <p14:creationId xmlns:p14="http://schemas.microsoft.com/office/powerpoint/2010/main" val="40897354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246379" y="332137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266" name="Text Placeholder 2"/>
          <p:cNvSpPr txBox="1">
            <a:spLocks noGrp="1"/>
          </p:cNvSpPr>
          <p:nvPr>
            <p:ph type="body" idx="1"/>
          </p:nvPr>
        </p:nvSpPr>
        <p:spPr>
          <a:xfrm>
            <a:off x="182879" y="866693"/>
            <a:ext cx="4389121" cy="344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900" b="1"/>
            </a:pPr>
            <a:r>
              <a:rPr lang="en-US" sz="2000" dirty="0"/>
              <a:t>Data Embedding</a:t>
            </a:r>
            <a:endParaRPr sz="2000" dirty="0"/>
          </a:p>
        </p:txBody>
      </p:sp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9E81C-C582-C0E9-DF85-15CD8499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4" y="1287327"/>
            <a:ext cx="2946875" cy="3303242"/>
          </a:xfrm>
          <a:prstGeom prst="rect">
            <a:avLst/>
          </a:prstGeom>
        </p:spPr>
      </p:pic>
      <p:pic>
        <p:nvPicPr>
          <p:cNvPr id="4" name="Picture 3" descr="A blue spot on a white background&#10;&#10;Description automatically generated">
            <a:extLst>
              <a:ext uri="{FF2B5EF4-FFF2-40B4-BE49-F238E27FC236}">
                <a16:creationId xmlns:a16="http://schemas.microsoft.com/office/drawing/2014/main" id="{D1BA4A51-E611-7889-76F3-0C7E27512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211581"/>
            <a:ext cx="4389121" cy="3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12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Topic Modeling</a:t>
            </a:r>
            <a:endParaRPr dirty="0"/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DDB650-8B6C-CAD7-7EA7-61A9AFF54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44418"/>
              </p:ext>
            </p:extLst>
          </p:nvPr>
        </p:nvGraphicFramePr>
        <p:xfrm>
          <a:off x="303608" y="1007269"/>
          <a:ext cx="8536783" cy="3478252"/>
        </p:xfrm>
        <a:graphic>
          <a:graphicData uri="http://schemas.openxmlformats.org/drawingml/2006/table">
            <a:tbl>
              <a:tblPr/>
              <a:tblGrid>
                <a:gridCol w="350045">
                  <a:extLst>
                    <a:ext uri="{9D8B030D-6E8A-4147-A177-3AD203B41FA5}">
                      <a16:colId xmlns:a16="http://schemas.microsoft.com/office/drawing/2014/main" val="379276054"/>
                    </a:ext>
                  </a:extLst>
                </a:gridCol>
                <a:gridCol w="7768828">
                  <a:extLst>
                    <a:ext uri="{9D8B030D-6E8A-4147-A177-3AD203B41FA5}">
                      <a16:colId xmlns:a16="http://schemas.microsoft.com/office/drawing/2014/main" val="2819213553"/>
                    </a:ext>
                  </a:extLst>
                </a:gridCol>
                <a:gridCol w="417910">
                  <a:extLst>
                    <a:ext uri="{9D8B030D-6E8A-4147-A177-3AD203B41FA5}">
                      <a16:colId xmlns:a16="http://schemas.microsoft.com/office/drawing/2014/main" val="1390097507"/>
                    </a:ext>
                  </a:extLst>
                </a:gridCol>
              </a:tblGrid>
              <a:tr h="45026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Topic</a:t>
                      </a:r>
                      <a:endParaRPr lang="en-US" sz="800" b="1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Topic</a:t>
                      </a:r>
                      <a:r>
                        <a:rPr lang="zh-CN" alt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US" altLang="zh-CN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Keywords</a:t>
                      </a:r>
                      <a:endParaRPr lang="en-US" sz="800" b="1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effectLst/>
                      </a:endParaRPr>
                    </a:p>
                    <a:p>
                      <a:r>
                        <a:rPr lang="en-US" sz="800" b="1" dirty="0">
                          <a:effectLst/>
                        </a:rPr>
                        <a:t>Count</a:t>
                      </a: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99124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ogr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'suitcases', 'praetorians', 'washes', 'idyllic',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'vulpes', 'disappointment',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juego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zugs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'avenue', 'ghosthunter', 'hug', 'bulbs', 'cousins',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bitmaster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4024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319734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['vulpes',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juego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'negotiating',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来试试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nom', 'washes', 'disappointment', 'carne', 'hug', 'trivial', 'namesake', 'outnumbered', 'hunting', 'ghosthunter',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bitmaster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5460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742358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dunos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'calculating', 'accel',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tombstar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'drive', 'establishes',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miaoli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'miles',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gaypolice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'capers',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terrazael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'av8b',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blademaster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beavercity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ferrymaster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'offense', 'karma']</a:t>
                      </a: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1309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388328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['nom', 'avenue',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'vulpes', 'negotiating', 'praetorians', 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ghosthunter',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fortiana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'suitcases',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dragonkind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'carne', 'hunting', 'washes', 'namesake',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zugs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'eyesight', 'disappointment']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4915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029837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['avenue',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fortiana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'bot', 'bulbs', 'privy', 'vulpes', 'trivial', 'washes', 'filthiest', 'nom', 'praetorians', 'outnumbered',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liblade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'negotiating', 'popularity', 'fishery']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4483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64403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ogr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'suitcases', 'trivial', 'vulpes',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'outnumbered',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juego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'avenue',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fortiana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'filthiest', 'negotiating', 'hunting', 'carne', 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washes', 'disappointment', 'bot', 'dreaming']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4419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654715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['avenue', 'praetorians', 'suitcases', 'nom', 'negotiating', 'vulpes',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'bulbs’, 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washes',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fortiana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zugs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'ghosthunter',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dragonkind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capsul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'disappointment',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liblade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2294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204751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['avenue', 'vulpes', 'nom',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fortiana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'praetorians', 'dreaming', 'bot', 'suitcases', 'coffin', 'bulbs', 'trivial',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dragonkind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'negotiating', 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outnumbered', 'hunting', 'serious']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7977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368091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  <a:endParaRPr lang="en-US" sz="80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['suitcases',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cliffhouse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'vulpes',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juego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'negotiating', 'washes', '</a:t>
                      </a:r>
                      <a:r>
                        <a:rPr lang="zh-TW" altLang="en-US" sz="800" dirty="0">
                          <a:solidFill>
                            <a:srgbClr val="000000"/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来试试</a:t>
                      </a:r>
                      <a:r>
                        <a:rPr lang="en-US" altLang="zh-TW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'disappointment', 'praetorians', 'idyllic', 'avenue', 'ghosthunter',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bitmaster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'cousins',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zugs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'carne']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3174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001474"/>
                  </a:ext>
                </a:extLst>
              </a:tr>
              <a:tr h="29394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['suitcases', 'avenue', 'vulpes', 'washes', 'negotiating',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cartown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juego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', 'bulbs', 'filthiest', 'idyllic', 'trivial', 'outnumbered', 'cousins', 'fishery', 'nom', 'praetorians', 'privy']</a:t>
                      </a:r>
                      <a:endParaRPr lang="en-US" sz="800" dirty="0">
                        <a:effectLst/>
                      </a:endParaRPr>
                    </a:p>
                  </a:txBody>
                  <a:tcPr marL="32432" marR="32432" marT="32432" marB="3243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" panose="02000503000000020004" pitchFamily="2" charset="0"/>
                          <a:ea typeface="+mn-ea"/>
                          <a:cs typeface="+mn-cs"/>
                          <a:sym typeface="Source Sans 3 Regular"/>
                        </a:rPr>
                        <a:t>2063</a:t>
                      </a: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54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0541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ooter Placeholder 33"/>
          <p:cNvSpPr txBox="1"/>
          <p:nvPr/>
        </p:nvSpPr>
        <p:spPr>
          <a:xfrm>
            <a:off x="457198" y="4894250"/>
            <a:ext cx="156162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endParaRPr dirty="0"/>
          </a:p>
        </p:txBody>
      </p:sp>
      <p:sp>
        <p:nvSpPr>
          <p:cNvPr id="224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508233" y="1365109"/>
            <a:ext cx="269409" cy="269409"/>
          </a:xfrm>
          <a:prstGeom prst="rect">
            <a:avLst/>
          </a:prstGeom>
        </p:spPr>
        <p:txBody>
          <a:bodyPr/>
          <a:lstStyle>
            <a:lvl1pPr defTabSz="198120">
              <a:spcBef>
                <a:spcPts val="800"/>
              </a:spcBef>
              <a:defRPr sz="1727" spc="0" baseline="-2873"/>
            </a:lvl1pPr>
          </a:lstStyle>
          <a:p>
            <a:r>
              <a:t>1</a:t>
            </a:r>
          </a:p>
        </p:txBody>
      </p:sp>
      <p:sp>
        <p:nvSpPr>
          <p:cNvPr id="225" name="Text Placeholder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altLang="zh-CN" dirty="0"/>
              <a:t>Introduction</a:t>
            </a:r>
            <a:endParaRPr dirty="0"/>
          </a:p>
        </p:txBody>
      </p:sp>
      <p:sp>
        <p:nvSpPr>
          <p:cNvPr id="226" name="Text Placeholder 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2</a:t>
            </a:r>
          </a:p>
        </p:txBody>
      </p:sp>
      <p:sp>
        <p:nvSpPr>
          <p:cNvPr id="227" name="Text Placeholder 4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3</a:t>
            </a:r>
          </a:p>
        </p:txBody>
      </p:sp>
      <p:sp>
        <p:nvSpPr>
          <p:cNvPr id="229" name="Text Placeholder 6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4</a:t>
            </a:r>
          </a:p>
        </p:txBody>
      </p:sp>
      <p:sp>
        <p:nvSpPr>
          <p:cNvPr id="230" name="Text Placeholder 7"/>
          <p:cNvSpPr txBox="1">
            <a:spLocks noGrp="1"/>
          </p:cNvSpPr>
          <p:nvPr>
            <p:ph type="body" idx="2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New Game Recommendation</a:t>
            </a:r>
            <a:endParaRPr dirty="0"/>
          </a:p>
        </p:txBody>
      </p:sp>
      <p:sp>
        <p:nvSpPr>
          <p:cNvPr id="231" name="Text Placeholder 8"/>
          <p:cNvSpPr txBox="1">
            <a:spLocks noGrp="1"/>
          </p:cNvSpPr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altLang="zh-CN" dirty="0"/>
              <a:t>Game Clustering</a:t>
            </a:r>
            <a:endParaRPr dirty="0"/>
          </a:p>
        </p:txBody>
      </p:sp>
      <p:sp>
        <p:nvSpPr>
          <p:cNvPr id="232" name="Text Placeholder 9"/>
          <p:cNvSpPr txBox="1">
            <a:spLocks noGrp="1"/>
          </p:cNvSpPr>
          <p:nvPr>
            <p:ph type="body" idx="28"/>
          </p:nvPr>
        </p:nvSpPr>
        <p:spPr>
          <a:xfrm>
            <a:off x="951211" y="3056420"/>
            <a:ext cx="4166889" cy="3952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opic Modeling</a:t>
            </a:r>
            <a:endParaRPr dirty="0"/>
          </a:p>
        </p:txBody>
      </p:sp>
      <p:sp>
        <p:nvSpPr>
          <p:cNvPr id="234" name="Title 2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235" name="Slide Number Placeholder 22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64294" y="298635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Topic Modeling</a:t>
            </a:r>
            <a:endParaRPr dirty="0"/>
          </a:p>
        </p:txBody>
      </p:sp>
      <p:sp>
        <p:nvSpPr>
          <p:cNvPr id="249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0" y="910233"/>
            <a:ext cx="5946628" cy="105960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defRPr sz="1900" b="1"/>
            </a:pPr>
            <a:r>
              <a:rPr dirty="0"/>
              <a:t>Visualizing </a:t>
            </a:r>
            <a:r>
              <a:rPr lang="en-US" dirty="0"/>
              <a:t>topics and games </a:t>
            </a:r>
            <a:r>
              <a:rPr dirty="0"/>
              <a:t>with Neo4j</a:t>
            </a:r>
          </a:p>
          <a:p>
            <a:pPr lvl="1">
              <a:defRPr sz="1500"/>
            </a:pPr>
            <a:r>
              <a:rPr b="1" dirty="0"/>
              <a:t>Neo4j Data</a:t>
            </a:r>
            <a:r>
              <a:rPr b="1" dirty="0">
                <a:solidFill>
                  <a:srgbClr val="374151"/>
                </a:solidFill>
              </a:rPr>
              <a:t>: </a:t>
            </a:r>
            <a:r>
              <a:rPr lang="en-US" sz="1500" dirty="0">
                <a:solidFill>
                  <a:srgbClr val="374151"/>
                </a:solidFill>
              </a:rPr>
              <a:t>import the topic data to neo4j and create a Node called Topic.</a:t>
            </a:r>
          </a:p>
          <a:p>
            <a:pPr lvl="1">
              <a:defRPr sz="1500"/>
            </a:pPr>
            <a:r>
              <a:rPr lang="en-US" b="1" dirty="0"/>
              <a:t>Connection</a:t>
            </a:r>
            <a:r>
              <a:rPr b="1" dirty="0">
                <a:solidFill>
                  <a:srgbClr val="374151"/>
                </a:solidFill>
              </a:rPr>
              <a:t>:</a:t>
            </a:r>
            <a:r>
              <a:rPr dirty="0">
                <a:solidFill>
                  <a:srgbClr val="374151"/>
                </a:solidFill>
              </a:rPr>
              <a:t> Displayed games </a:t>
            </a:r>
            <a:r>
              <a:rPr lang="en-US" dirty="0">
                <a:solidFill>
                  <a:srgbClr val="374151"/>
                </a:solidFill>
              </a:rPr>
              <a:t>and topic</a:t>
            </a:r>
            <a:r>
              <a:rPr dirty="0">
                <a:solidFill>
                  <a:srgbClr val="374151"/>
                </a:solidFill>
              </a:rPr>
              <a:t> nodes</a:t>
            </a:r>
            <a:r>
              <a:rPr lang="en-US" dirty="0">
                <a:solidFill>
                  <a:srgbClr val="374151"/>
                </a:solidFill>
              </a:rPr>
              <a:t>, create relationship ‘related to’.</a:t>
            </a:r>
            <a:endParaRPr dirty="0">
              <a:solidFill>
                <a:srgbClr val="374151"/>
              </a:solidFill>
            </a:endParaRPr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3F1F7-DCC3-F430-22B2-EF616D158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9"/>
          <a:stretch/>
        </p:blipFill>
        <p:spPr>
          <a:xfrm>
            <a:off x="66650" y="2022123"/>
            <a:ext cx="3800526" cy="2562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10DE6-24F9-AA70-1CB5-6EF25F47D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25" y="2368157"/>
            <a:ext cx="4280603" cy="2562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E0935B-0AD1-4246-E45A-95383FC82385}"/>
                  </a:ext>
                </a:extLst>
              </p14:cNvPr>
              <p14:cNvContentPartPr/>
              <p14:nvPr/>
            </p14:nvContentPartPr>
            <p14:xfrm>
              <a:off x="3030163" y="3668998"/>
              <a:ext cx="313920" cy="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E0935B-0AD1-4246-E45A-95383FC82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4043" y="3662878"/>
                <a:ext cx="3261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88912F-B85E-8789-EA04-657B38185056}"/>
                  </a:ext>
                </a:extLst>
              </p14:cNvPr>
              <p14:cNvContentPartPr/>
              <p14:nvPr/>
            </p14:nvContentPartPr>
            <p14:xfrm>
              <a:off x="3254083" y="3767998"/>
              <a:ext cx="31824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88912F-B85E-8789-EA04-657B381850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7963" y="3761878"/>
                <a:ext cx="3304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197C49-1380-53C5-BBAB-21BF2D554063}"/>
                  </a:ext>
                </a:extLst>
              </p14:cNvPr>
              <p14:cNvContentPartPr/>
              <p14:nvPr/>
            </p14:nvContentPartPr>
            <p14:xfrm>
              <a:off x="3215184" y="4191563"/>
              <a:ext cx="205200" cy="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197C49-1380-53C5-BBAB-21BF2D5540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9064" y="4185443"/>
                <a:ext cx="2174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D12DD5-E4B8-518F-6CC7-9ECB1AA57B02}"/>
                  </a:ext>
                </a:extLst>
              </p14:cNvPr>
              <p14:cNvContentPartPr/>
              <p14:nvPr/>
            </p14:nvContentPartPr>
            <p14:xfrm>
              <a:off x="3039864" y="3776483"/>
              <a:ext cx="196560" cy="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D12DD5-E4B8-518F-6CC7-9ECB1AA57B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33744" y="3770363"/>
                <a:ext cx="208800" cy="19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34FDD33-A77F-5F22-7289-88A310AF1B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326" y="564150"/>
            <a:ext cx="2046803" cy="17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122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ooter Placeholder 11"/>
          <p:cNvSpPr txBox="1"/>
          <p:nvPr/>
        </p:nvSpPr>
        <p:spPr>
          <a:xfrm>
            <a:off x="457198" y="4894250"/>
            <a:ext cx="156162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Source Sans 3 Regular"/>
              </a:defRPr>
            </a:lvl1pPr>
          </a:lstStyle>
          <a:p>
            <a:r>
              <a:t>Blue Notch Template</a:t>
            </a:r>
          </a:p>
        </p:txBody>
      </p:sp>
      <p:pic>
        <p:nvPicPr>
          <p:cNvPr id="345" name="Picture Placeholder 9" descr="Picture Placeholder 9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102" r="21731"/>
          <a:stretch>
            <a:fillRect/>
          </a:stretch>
        </p:blipFill>
        <p:spPr>
          <a:xfrm>
            <a:off x="0" y="0"/>
            <a:ext cx="4572001" cy="5143500"/>
          </a:xfrm>
          <a:prstGeom prst="rect">
            <a:avLst/>
          </a:prstGeom>
        </p:spPr>
      </p:pic>
      <p:pic>
        <p:nvPicPr>
          <p:cNvPr id="346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3"/>
          <a:srcRect t="91150"/>
          <a:stretch>
            <a:fillRect/>
          </a:stretch>
        </p:blipFill>
        <p:spPr>
          <a:xfrm>
            <a:off x="0" y="4692650"/>
            <a:ext cx="9148764" cy="45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UCSD-BrandRefresh-PPTBackgrounds-v4_Blues-NotchTopBottom.png" descr="UCSD-BrandRefresh-PPTBackgrounds-v4_Blues-NotchTopBottom.png"/>
          <p:cNvPicPr>
            <a:picLocks noChangeAspect="1"/>
          </p:cNvPicPr>
          <p:nvPr/>
        </p:nvPicPr>
        <p:blipFill>
          <a:blip r:embed="rId3"/>
          <a:srcRect b="84952"/>
          <a:stretch>
            <a:fillRect/>
          </a:stretch>
        </p:blipFill>
        <p:spPr>
          <a:xfrm>
            <a:off x="0" y="0"/>
            <a:ext cx="9148764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UCSanDiegoLogo-White.png" descr="UCSanDiegoLogo-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831" y="240171"/>
            <a:ext cx="1377807" cy="25834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39838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50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5001966" y="2641600"/>
            <a:ext cx="3684834" cy="195004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Xueqi</a:t>
            </a:r>
            <a:r>
              <a:rPr lang="en-US" dirty="0"/>
              <a:t> Wang,</a:t>
            </a:r>
          </a:p>
          <a:p>
            <a:r>
              <a:rPr lang="en-US" dirty="0" err="1"/>
              <a:t>Jiacheng</a:t>
            </a:r>
            <a:r>
              <a:rPr lang="en-US" dirty="0"/>
              <a:t> Qiu,</a:t>
            </a:r>
          </a:p>
          <a:p>
            <a:r>
              <a:rPr lang="en-US" altLang="zh-CN" dirty="0"/>
              <a:t>Sihan Wang.</a:t>
            </a:r>
          </a:p>
          <a:p>
            <a:pPr algn="r"/>
            <a:r>
              <a:rPr lang="en-US" altLang="zh-CN" dirty="0"/>
              <a:t>11/12/2023</a:t>
            </a:r>
          </a:p>
          <a:p>
            <a:endParaRPr dirty="0"/>
          </a:p>
        </p:txBody>
      </p:sp>
      <p:sp>
        <p:nvSpPr>
          <p:cNvPr id="351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you!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C9E1E-80EA-D8A4-36B8-0F1C8C2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0F640-A40E-C065-352E-2CB84A81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65285"/>
            <a:ext cx="8229600" cy="3128963"/>
          </a:xfrm>
        </p:spPr>
        <p:txBody>
          <a:bodyPr/>
          <a:lstStyle/>
          <a:p>
            <a:r>
              <a:rPr lang="en-US" altLang="zh-CN" sz="1800" b="1" dirty="0"/>
              <a:t>Games.csv: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Application id, title, date release, price, discount, system support, positive ratio, rating, number of user reviews, etc.</a:t>
            </a:r>
          </a:p>
          <a:p>
            <a:r>
              <a:rPr lang="en-US" altLang="zh-CN" sz="1800" b="1" dirty="0"/>
              <a:t>Users.csv: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User id, number of games, number of reviews</a:t>
            </a:r>
          </a:p>
          <a:p>
            <a:r>
              <a:rPr lang="en-US" altLang="zh-CN" sz="1800" b="1" dirty="0"/>
              <a:t>Recommendations.csv: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Application id, helpful/funny, date, </a:t>
            </a:r>
            <a:r>
              <a:rPr lang="en-US" altLang="zh-CN" dirty="0" err="1"/>
              <a:t>is_recommended</a:t>
            </a:r>
            <a:r>
              <a:rPr lang="en-US" altLang="zh-CN" dirty="0"/>
              <a:t>, hours, review id, user id.</a:t>
            </a:r>
          </a:p>
          <a:p>
            <a:r>
              <a:rPr lang="en-US" altLang="zh-CN" sz="1800" b="1" dirty="0" err="1"/>
              <a:t>Games_metadata.json</a:t>
            </a:r>
            <a:r>
              <a:rPr lang="en-US" altLang="zh-CN" sz="1800" b="1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Application id, description of the game</a:t>
            </a:r>
          </a:p>
          <a:p>
            <a:pPr marL="0" indent="0">
              <a:buNone/>
            </a:pPr>
            <a:endParaRPr lang="en-US" altLang="zh-CN" sz="1800" b="1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CC71B-06DC-C3A8-0A2E-607D68045C7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F9B36-B785-793B-6FF4-E2E3D678A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72"/>
          <a:stretch/>
        </p:blipFill>
        <p:spPr>
          <a:xfrm>
            <a:off x="457200" y="818431"/>
            <a:ext cx="7336465" cy="9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97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8A892B-F096-2D78-9CE7-92C8A02C7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Game Recommendation</a:t>
            </a:r>
          </a:p>
          <a:p>
            <a:pPr marL="0" indent="0">
              <a:buNone/>
            </a:pPr>
            <a:r>
              <a:rPr lang="en-US" altLang="zh-CN" dirty="0"/>
              <a:t>Generate a new random game and estimate the positive ratio of this new game.</a:t>
            </a:r>
          </a:p>
          <a:p>
            <a:r>
              <a:rPr lang="en-US" altLang="zh-CN" dirty="0"/>
              <a:t>Game Clustering</a:t>
            </a:r>
          </a:p>
          <a:p>
            <a:pPr marL="0" indent="0">
              <a:buNone/>
            </a:pPr>
            <a:r>
              <a:rPr lang="en-US" altLang="zh-CN" dirty="0"/>
              <a:t>Cluster games after PCA.</a:t>
            </a:r>
          </a:p>
          <a:p>
            <a:r>
              <a:rPr lang="en-US" altLang="zh-CN" dirty="0"/>
              <a:t>Topic Modeling</a:t>
            </a:r>
          </a:p>
          <a:p>
            <a:pPr marL="0" indent="0">
              <a:buNone/>
            </a:pPr>
            <a:r>
              <a:rPr lang="en-US" altLang="zh-CN" dirty="0"/>
              <a:t>Extract game tags with description information in the </a:t>
            </a:r>
            <a:r>
              <a:rPr lang="en-US" altLang="zh-CN" dirty="0" err="1"/>
              <a:t>json</a:t>
            </a:r>
            <a:r>
              <a:rPr lang="en-US" altLang="zh-CN" dirty="0"/>
              <a:t> file using topic model.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71A0C4B-2C71-FB1F-B7DE-A77A06E9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813"/>
            <a:ext cx="6375400" cy="654050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1055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733CE-D0FC-C757-847A-40B2229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91F6F-1B81-EF8F-A60B-BA94418B7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90"/>
          <a:stretch/>
        </p:blipFill>
        <p:spPr>
          <a:xfrm>
            <a:off x="4631104" y="394911"/>
            <a:ext cx="2414738" cy="434377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33E0A-0788-6585-7904-CB2031ED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68368"/>
            <a:ext cx="8229600" cy="312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b="1" dirty="0"/>
              <a:t>Modular Design</a:t>
            </a:r>
          </a:p>
          <a:p>
            <a:r>
              <a:rPr lang="en-US" altLang="zh-CN" dirty="0"/>
              <a:t>Dataset Folder</a:t>
            </a:r>
          </a:p>
          <a:p>
            <a:r>
              <a:rPr lang="en-US" altLang="zh-CN" dirty="0"/>
              <a:t>Personal Config Folder</a:t>
            </a:r>
          </a:p>
          <a:p>
            <a:r>
              <a:rPr lang="en-US" altLang="zh-CN" dirty="0"/>
              <a:t>Result Folder</a:t>
            </a:r>
          </a:p>
          <a:p>
            <a:r>
              <a:rPr lang="en-US" altLang="zh-CN" dirty="0"/>
              <a:t>Data Import Module</a:t>
            </a:r>
          </a:p>
          <a:p>
            <a:r>
              <a:rPr lang="en-US" altLang="zh-CN" dirty="0"/>
              <a:t>Game Clustering Module</a:t>
            </a:r>
          </a:p>
          <a:p>
            <a:r>
              <a:rPr lang="en-US" altLang="zh-CN" dirty="0"/>
              <a:t>Topic Modeling Module</a:t>
            </a:r>
          </a:p>
          <a:p>
            <a:r>
              <a:rPr lang="en-US" altLang="zh-CN" dirty="0"/>
              <a:t>New Game Recommendation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4118A-7B85-2229-64FE-40581BA629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735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DC6C-9D98-C33C-3260-7B6C1506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New Game Recommendation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09909-C2F4-73F0-167F-169329A5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1" y="2014537"/>
            <a:ext cx="2933167" cy="955491"/>
          </a:xfrm>
        </p:spPr>
        <p:txBody>
          <a:bodyPr/>
          <a:lstStyle/>
          <a:p>
            <a:r>
              <a:rPr lang="en-US" altLang="zh-CN" dirty="0"/>
              <a:t>Generate a random game</a:t>
            </a:r>
          </a:p>
          <a:p>
            <a:r>
              <a:rPr lang="en-US" altLang="zh-CN" dirty="0"/>
              <a:t>Same schema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04BB0-AFD3-3E33-35A8-85A4934E39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0CDD98-C52A-3D03-CA3A-34F81B88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95" y="889032"/>
            <a:ext cx="4615605" cy="3022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27BF72-ADEE-60B7-6CC8-5D5444AF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3046"/>
            <a:ext cx="9144000" cy="3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759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DC6C-9D98-C33C-3260-7B6C1506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New Game Recommendation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09909-C2F4-73F0-167F-169329A5C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Insert the new game into </a:t>
            </a:r>
            <a:r>
              <a:rPr lang="en-US" altLang="zh-CN" dirty="0" err="1"/>
              <a:t>postgres</a:t>
            </a:r>
            <a:endParaRPr lang="en-US" altLang="zh-CN" dirty="0"/>
          </a:p>
          <a:p>
            <a:r>
              <a:rPr lang="en-US" altLang="zh-CN" dirty="0"/>
              <a:t>Create similarity query</a:t>
            </a:r>
          </a:p>
          <a:p>
            <a:r>
              <a:rPr lang="en-US" altLang="zh-CN" dirty="0"/>
              <a:t>Calculate the new game’s positive ratio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04BB0-AFD3-3E33-35A8-85A4934E39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AFBD3F-044A-D0AB-4727-45396D4E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39" y="2273609"/>
            <a:ext cx="4111782" cy="2155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D56467-A312-DAEE-0429-D8849BB9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8" y="2571750"/>
            <a:ext cx="4176122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750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DC6C-9D98-C33C-3260-7B6C1506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New Game Recommendation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09909-C2F4-73F0-167F-169329A5C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07268"/>
            <a:ext cx="8229600" cy="3128963"/>
          </a:xfrm>
        </p:spPr>
        <p:txBody>
          <a:bodyPr/>
          <a:lstStyle/>
          <a:p>
            <a:r>
              <a:rPr lang="en-US" altLang="zh-CN" dirty="0"/>
              <a:t>Create Game Node in Neo4j</a:t>
            </a:r>
          </a:p>
          <a:p>
            <a:r>
              <a:rPr lang="en-US" altLang="zh-CN" dirty="0"/>
              <a:t>Create relations between the new game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and existing similar games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04BB0-AFD3-3E33-35A8-85A4934E39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6C838B-DE6C-A325-3BB8-8BFCDB67B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60"/>
          <a:stretch/>
        </p:blipFill>
        <p:spPr>
          <a:xfrm>
            <a:off x="4540202" y="946875"/>
            <a:ext cx="4146598" cy="37918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90AFE2-C326-FDBD-1959-D7FD45BF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68740"/>
            <a:ext cx="2339543" cy="6172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28E9F0-4443-2933-1115-68066663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939"/>
            <a:ext cx="378746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724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xfrm>
            <a:off x="457200" y="404812"/>
            <a:ext cx="6375400" cy="65365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Game Clustering</a:t>
            </a:r>
          </a:p>
        </p:txBody>
      </p:sp>
      <p:sp>
        <p:nvSpPr>
          <p:cNvPr id="239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411876"/>
            <a:ext cx="8229600" cy="3128964"/>
          </a:xfrm>
          <a:prstGeom prst="rect">
            <a:avLst/>
          </a:prstGeom>
        </p:spPr>
        <p:txBody>
          <a:bodyPr/>
          <a:lstStyle/>
          <a:p>
            <a:pPr>
              <a:defRPr sz="1900" b="1"/>
            </a:pPr>
            <a:r>
              <a:t>Database</a:t>
            </a:r>
            <a:endParaRPr b="0"/>
          </a:p>
          <a:p>
            <a:pPr lvl="1">
              <a:defRPr sz="1500"/>
            </a:pPr>
            <a:r>
              <a:rPr b="1"/>
              <a:t>MongoDB: </a:t>
            </a:r>
            <a:r>
              <a:t>Leveraged MongoDB for textual and tag-based searches.</a:t>
            </a:r>
          </a:p>
          <a:p>
            <a:pPr lvl="1">
              <a:defRPr sz="1500"/>
            </a:pPr>
            <a:r>
              <a:rPr b="1">
                <a:solidFill>
                  <a:srgbClr val="000000"/>
                </a:solidFill>
              </a:rPr>
              <a:t>PostgreSQL</a:t>
            </a:r>
            <a:r>
              <a:t>: Utilized PostgreSQL for structured data queries, such as titles and user reviews.</a:t>
            </a:r>
          </a:p>
          <a:p>
            <a:pPr lvl="1">
              <a:defRPr sz="1500" b="1"/>
            </a:pPr>
            <a:r>
              <a:t>Combined Result:</a:t>
            </a:r>
            <a:r>
              <a:rPr b="0"/>
              <a:t> Cross-referenced results by app IDs to merge MongoDB and PostgreSQL data. Ensured completeness by including all relevant features from both databases.</a:t>
            </a:r>
          </a:p>
        </p:txBody>
      </p:sp>
      <p:sp>
        <p:nvSpPr>
          <p:cNvPr id="24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82879" y="4894248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182B48"/>
      </a:dk1>
      <a:lt1>
        <a:srgbClr val="182B48"/>
      </a:lt1>
      <a:dk2>
        <a:srgbClr val="A7A7A7"/>
      </a:dk2>
      <a:lt2>
        <a:srgbClr val="535353"/>
      </a:lt2>
      <a:accent1>
        <a:srgbClr val="00629B"/>
      </a:accent1>
      <a:accent2>
        <a:srgbClr val="00C5D6"/>
      </a:accent2>
      <a:accent3>
        <a:srgbClr val="B6B1A8"/>
      </a:accent3>
      <a:accent4>
        <a:srgbClr val="003757"/>
      </a:accent4>
      <a:accent5>
        <a:srgbClr val="006E78"/>
      </a:accent5>
      <a:accent6>
        <a:srgbClr val="66635E"/>
      </a:accent6>
      <a:hlink>
        <a:srgbClr val="0000FF"/>
      </a:hlink>
      <a:folHlink>
        <a:srgbClr val="FF00FF"/>
      </a:folHlink>
    </a:clrScheme>
    <a:fontScheme name="21_BasicWhite">
      <a:majorFont>
        <a:latin typeface="Source Sans 3 Regular"/>
        <a:ea typeface="Source Sans 3 Regular"/>
        <a:cs typeface="Source Sans 3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182B48"/>
            </a:solidFill>
            <a:effectLst/>
            <a:uFillTx/>
            <a:latin typeface="Teko Bold"/>
            <a:ea typeface="Teko Bold"/>
            <a:cs typeface="Teko Bold"/>
            <a:sym typeface="Tek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182B48"/>
            </a:solidFill>
            <a:effectLst/>
            <a:uFillTx/>
            <a:latin typeface="Teko Bold"/>
            <a:ea typeface="Teko Bold"/>
            <a:cs typeface="Teko Bold"/>
            <a:sym typeface="Tek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29B"/>
      </a:accent1>
      <a:accent2>
        <a:srgbClr val="00C5D6"/>
      </a:accent2>
      <a:accent3>
        <a:srgbClr val="B6B1A8"/>
      </a:accent3>
      <a:accent4>
        <a:srgbClr val="003757"/>
      </a:accent4>
      <a:accent5>
        <a:srgbClr val="006E78"/>
      </a:accent5>
      <a:accent6>
        <a:srgbClr val="66635E"/>
      </a:accent6>
      <a:hlink>
        <a:srgbClr val="0000FF"/>
      </a:hlink>
      <a:folHlink>
        <a:srgbClr val="FF00FF"/>
      </a:folHlink>
    </a:clrScheme>
    <a:fontScheme name="21_BasicWhite">
      <a:majorFont>
        <a:latin typeface="Source Sans 3 Regular"/>
        <a:ea typeface="Source Sans 3 Regular"/>
        <a:cs typeface="Source Sans 3 Regular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182B48"/>
            </a:solidFill>
            <a:effectLst/>
            <a:uFillTx/>
            <a:latin typeface="Teko Bold"/>
            <a:ea typeface="Teko Bold"/>
            <a:cs typeface="Teko Bold"/>
            <a:sym typeface="Tek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182B48"/>
            </a:solidFill>
            <a:effectLst/>
            <a:uFillTx/>
            <a:latin typeface="Teko Bold"/>
            <a:ea typeface="Teko Bold"/>
            <a:cs typeface="Teko Bold"/>
            <a:sym typeface="Tek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1198</Words>
  <Application>Microsoft Office PowerPoint</Application>
  <PresentationFormat>全屏显示(16:9)</PresentationFormat>
  <Paragraphs>179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Helvetica Neue</vt:lpstr>
      <vt:lpstr>PingFang SC</vt:lpstr>
      <vt:lpstr>Source Sans 3</vt:lpstr>
      <vt:lpstr>Source Sans 3 Regular</vt:lpstr>
      <vt:lpstr>Source Sans 3 SemiBold</vt:lpstr>
      <vt:lpstr>Teko</vt:lpstr>
      <vt:lpstr>Teko Bold</vt:lpstr>
      <vt:lpstr>Teko Medium</vt:lpstr>
      <vt:lpstr>Arial</vt:lpstr>
      <vt:lpstr>21_BasicWhite</vt:lpstr>
      <vt:lpstr> DSC202: Game Recommendation</vt:lpstr>
      <vt:lpstr>Contents</vt:lpstr>
      <vt:lpstr>Introduction</vt:lpstr>
      <vt:lpstr>Introduction</vt:lpstr>
      <vt:lpstr>Introduction</vt:lpstr>
      <vt:lpstr>New Game Recommendation</vt:lpstr>
      <vt:lpstr>New Game Recommendation</vt:lpstr>
      <vt:lpstr>New Game Recommendation</vt:lpstr>
      <vt:lpstr>Game Clustering</vt:lpstr>
      <vt:lpstr>Game Clustering</vt:lpstr>
      <vt:lpstr>Game Clustering</vt:lpstr>
      <vt:lpstr>Game Clustering</vt:lpstr>
      <vt:lpstr>Topic Modeling</vt:lpstr>
      <vt:lpstr>Topic Modeling</vt:lpstr>
      <vt:lpstr>Topic Modeling</vt:lpstr>
      <vt:lpstr>Topic Modeling</vt:lpstr>
      <vt:lpstr>Topic Modeling</vt:lpstr>
      <vt:lpstr>Topic Modeling</vt:lpstr>
      <vt:lpstr>Topic Modeling</vt:lpstr>
      <vt:lpstr>Topic Modeling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DSC202: Game Recommendation</dc:title>
  <dc:creator>王思翰</dc:creator>
  <cp:lastModifiedBy>思翰</cp:lastModifiedBy>
  <cp:revision>29</cp:revision>
  <dcterms:modified xsi:type="dcterms:W3CDTF">2023-12-12T05:01:46Z</dcterms:modified>
</cp:coreProperties>
</file>